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69" r:id="rId2"/>
    <p:sldId id="258" r:id="rId3"/>
    <p:sldId id="263" r:id="rId4"/>
    <p:sldId id="261" r:id="rId5"/>
    <p:sldId id="265" r:id="rId6"/>
    <p:sldId id="267" r:id="rId7"/>
    <p:sldId id="268" r:id="rId8"/>
    <p:sldId id="259" r:id="rId9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aire Pettigrew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77D0"/>
    <a:srgbClr val="52FC2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8" d="100"/>
          <a:sy n="108" d="100"/>
        </p:scale>
        <p:origin x="-1056" y="-4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EA475-C119-2E4C-8935-661645F52537}" type="datetimeFigureOut">
              <a:rPr lang="en-US" smtClean="0"/>
              <a:t>21/05/15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3240A-2B95-1F4F-A9A4-49B38CA7E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00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240A-2B95-1F4F-A9A4-49B38CA7E8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03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3336FB-7CA9-4C56-A819-2A45F0F1E4F9}" type="datetimeFigureOut">
              <a:rPr lang="en-NZ" smtClean="0"/>
              <a:t>21/05/15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AF8B3DF-4020-4341-B348-58B8E3CD0F28}" type="slidenum">
              <a:rPr lang="en-NZ" smtClean="0"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hyperlink" Target="mailto:info@wcc.govt.nz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4606" y="1556792"/>
            <a:ext cx="6552728" cy="1036002"/>
          </a:xfrm>
        </p:spPr>
        <p:txBody>
          <a:bodyPr>
            <a:noAutofit/>
          </a:bodyPr>
          <a:lstStyle/>
          <a:p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Keep Newtown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clean</a:t>
            </a:r>
            <a:b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project</a:t>
            </a:r>
            <a:endParaRPr lang="en-NZ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81730"/>
            <a:ext cx="3497362" cy="262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\\wcc\dfs\accounts\home7\sulliv2h\Documents\Photos\Newtown\IMG_13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438" y="3168414"/>
            <a:ext cx="3552788" cy="266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029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1052736"/>
            <a:ext cx="688313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 smtClean="0"/>
              <a:t>Background: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Initiated by the community with the first event held on Saturday 6 July 2013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Developed to tackle the ‘tagging’ and discarded rubbish concerns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Also to restore pride in the community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Volunteers met on the first Saturday of each month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Tasks are identified and allocated by the Wellington City Council contractor, SB Maintenance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Has been supported by: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NZ" dirty="0" smtClean="0"/>
              <a:t>Newtown Residents’ Association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NZ" dirty="0" smtClean="0"/>
              <a:t>Newtown Business Group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NZ" dirty="0" smtClean="0"/>
              <a:t>New World Newtown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NZ" dirty="0" smtClean="0"/>
              <a:t>Newtown Community and Cultural Centre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NZ" dirty="0" smtClean="0"/>
              <a:t>Wellington </a:t>
            </a:r>
            <a:r>
              <a:rPr lang="en-NZ" dirty="0" err="1" smtClean="0"/>
              <a:t>Timebank</a:t>
            </a:r>
            <a:r>
              <a:rPr lang="en-NZ" dirty="0" smtClean="0"/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NZ" dirty="0" smtClean="0"/>
              <a:t>Wellington City Council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59202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1196752"/>
            <a:ext cx="6768752" cy="470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400" b="1" dirty="0" smtClean="0"/>
              <a:t>Where are we now?</a:t>
            </a:r>
            <a:endParaRPr lang="en-NZ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Less of a need for grafitti removal</a:t>
            </a:r>
            <a:endParaRPr lang="en-N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Decreasing numbers of volunteers – Fatigue? Too frequent?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A lot of coordination work for the one volunteer currently coordinating this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NZ" dirty="0" smtClean="0"/>
          </a:p>
          <a:p>
            <a:r>
              <a:rPr lang="en-NZ" sz="2400" b="1" dirty="0" smtClean="0"/>
              <a:t>New Approach:</a:t>
            </a:r>
            <a:endParaRPr lang="en-NZ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Increased focus on other aspects of keeping Newtown clean, building sense of pride, improving our environment but planting and adding murals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Change from monthly events, to four per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Create new Keep Newtown Clean Coordinator role(s)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Possibility of bringing Keep Newtown Clean under Newtown Residents’ Association Umbrella</a:t>
            </a:r>
          </a:p>
          <a:p>
            <a:pPr lvl="1"/>
            <a:endParaRPr lang="en-N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76380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741864" y="2590013"/>
            <a:ext cx="1758128" cy="2495170"/>
            <a:chOff x="2255974" y="489088"/>
            <a:chExt cx="1758128" cy="1366077"/>
          </a:xfrm>
          <a:solidFill>
            <a:srgbClr val="FFFF00"/>
          </a:solidFill>
        </p:grpSpPr>
        <p:sp>
          <p:nvSpPr>
            <p:cNvPr id="4" name="Rounded Rectangle 3"/>
            <p:cNvSpPr/>
            <p:nvPr/>
          </p:nvSpPr>
          <p:spPr>
            <a:xfrm>
              <a:off x="2255974" y="489088"/>
              <a:ext cx="1758128" cy="136607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ounded Rectangle 4"/>
            <p:cNvSpPr/>
            <p:nvPr/>
          </p:nvSpPr>
          <p:spPr>
            <a:xfrm>
              <a:off x="2285910" y="554188"/>
              <a:ext cx="1678106" cy="12221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400" b="1" kern="1200" dirty="0" smtClean="0">
                  <a:solidFill>
                    <a:schemeClr val="tx1"/>
                  </a:solidFill>
                </a:rPr>
                <a:t>December 2015: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Keep Newtown Clean: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graffiti, rubbish,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poster removal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kern="1200" dirty="0" smtClean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dirty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From 9am</a:t>
              </a:r>
              <a:endParaRPr lang="en-NZ" sz="12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44008" y="2564904"/>
            <a:ext cx="1786244" cy="2495211"/>
            <a:chOff x="4636710" y="397081"/>
            <a:chExt cx="1826255" cy="1366077"/>
          </a:xfrm>
        </p:grpSpPr>
        <p:sp>
          <p:nvSpPr>
            <p:cNvPr id="7" name="Rounded Rectangle 6"/>
            <p:cNvSpPr/>
            <p:nvPr/>
          </p:nvSpPr>
          <p:spPr>
            <a:xfrm>
              <a:off x="4636710" y="397081"/>
              <a:ext cx="1826255" cy="1366077"/>
            </a:xfrm>
            <a:prstGeom prst="roundRect">
              <a:avLst>
                <a:gd name="adj" fmla="val 10000"/>
              </a:avLst>
            </a:prstGeom>
            <a:solidFill>
              <a:srgbClr val="52FC2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4676721" y="437092"/>
              <a:ext cx="1746233" cy="12860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400" b="1" kern="1200" dirty="0" smtClean="0">
                  <a:solidFill>
                    <a:schemeClr val="tx1"/>
                  </a:solidFill>
                </a:rPr>
                <a:t>February 2016:</a:t>
              </a:r>
              <a:r>
                <a:rPr lang="en-NZ" b="1" kern="1200" dirty="0" smtClean="0">
                  <a:solidFill>
                    <a:schemeClr val="tx1"/>
                  </a:solidFill>
                </a:rPr>
                <a:t>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Clean-up prior to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Newtown Festival: 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kern="1200" dirty="0" smtClean="0">
                <a:solidFill>
                  <a:schemeClr val="tx1"/>
                </a:solidFill>
              </a:endParaRP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Rubbish, graffiti, poster removal, urban gardens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dirty="0">
                <a:solidFill>
                  <a:schemeClr val="tx1"/>
                </a:solidFill>
              </a:endParaRP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9.00am – 3.00pm</a:t>
              </a:r>
              <a:endParaRPr lang="en-NZ" sz="12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588224" y="2564905"/>
            <a:ext cx="1758128" cy="2495171"/>
            <a:chOff x="2285910" y="475341"/>
            <a:chExt cx="1758128" cy="1366077"/>
          </a:xfrm>
          <a:solidFill>
            <a:srgbClr val="FFC000"/>
          </a:solidFill>
        </p:grpSpPr>
        <p:sp>
          <p:nvSpPr>
            <p:cNvPr id="10" name="Rounded Rectangle 9"/>
            <p:cNvSpPr/>
            <p:nvPr/>
          </p:nvSpPr>
          <p:spPr>
            <a:xfrm>
              <a:off x="2285910" y="475341"/>
              <a:ext cx="1758128" cy="136607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321514" y="529686"/>
              <a:ext cx="1678106" cy="128605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400" b="1" kern="1200" dirty="0" smtClean="0">
                  <a:solidFill>
                    <a:schemeClr val="tx1"/>
                  </a:solidFill>
                </a:rPr>
                <a:t>June 2016: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Keep Newtown Clean: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graffiti, rubbish,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poster removal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dirty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dirty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From 9am</a:t>
              </a:r>
              <a:endParaRPr lang="en-NZ" sz="12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27584" y="2590014"/>
            <a:ext cx="1758128" cy="2495170"/>
            <a:chOff x="2255974" y="357070"/>
            <a:chExt cx="1758128" cy="1366077"/>
          </a:xfrm>
          <a:solidFill>
            <a:srgbClr val="00B0F0"/>
          </a:solidFill>
        </p:grpSpPr>
        <p:sp>
          <p:nvSpPr>
            <p:cNvPr id="13" name="Rounded Rectangle 12"/>
            <p:cNvSpPr/>
            <p:nvPr/>
          </p:nvSpPr>
          <p:spPr>
            <a:xfrm>
              <a:off x="2255974" y="357070"/>
              <a:ext cx="1758128" cy="136607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2321514" y="422169"/>
              <a:ext cx="1662652" cy="12358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400" b="1" kern="1200" dirty="0" smtClean="0">
                  <a:solidFill>
                    <a:schemeClr val="tx1"/>
                  </a:solidFill>
                </a:rPr>
                <a:t>September 2015: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Keep Newtown Clean: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graffiti, rubbish,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poster removal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dirty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NZ" sz="1200" dirty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NZ" sz="1200" kern="1200" dirty="0" smtClean="0">
                  <a:solidFill>
                    <a:schemeClr val="tx1"/>
                  </a:solidFill>
                </a:rPr>
                <a:t>From 9am</a:t>
              </a:r>
              <a:endParaRPr lang="en-NZ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403648" y="908720"/>
            <a:ext cx="6769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Commences September 2015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First Saturday of the month: September, December, June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 smtClean="0"/>
              <a:t>Weekend prior to the Newtown Festival: February</a:t>
            </a:r>
            <a:endParaRPr lang="en-NZ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839318" y="2204864"/>
            <a:ext cx="1770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 smtClean="0"/>
              <a:t>Spring Planting</a:t>
            </a:r>
            <a:endParaRPr lang="en-NZ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780794" y="2204864"/>
            <a:ext cx="1680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1600" dirty="0" smtClean="0"/>
              <a:t>Summer Growth</a:t>
            </a:r>
            <a:endParaRPr lang="en-NZ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093976" y="2204864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1600" dirty="0" smtClean="0"/>
              <a:t>Harvest</a:t>
            </a:r>
            <a:endParaRPr lang="en-NZ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884500" y="2204864"/>
            <a:ext cx="1165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1600" dirty="0" smtClean="0"/>
              <a:t>Fruit Trees</a:t>
            </a:r>
            <a:endParaRPr lang="en-NZ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2495886" y="5589240"/>
            <a:ext cx="422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 smtClean="0"/>
              <a:t>Encourage residents to report concerns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50820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obile phone showing FIXIT app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17" y="3717032"/>
            <a:ext cx="1443017" cy="197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411759" y="3284984"/>
            <a:ext cx="5935647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65000"/>
              </a:lnSpc>
              <a:spcBef>
                <a:spcPct val="50000"/>
              </a:spcBef>
              <a:buFontTx/>
              <a:buAutoNum type="arabicPeriod"/>
            </a:pPr>
            <a:r>
              <a:rPr lang="en-NZ" altLang="en-US" sz="1600" dirty="0"/>
              <a:t>Take a photo</a:t>
            </a:r>
          </a:p>
          <a:p>
            <a:pPr eaLnBrk="1" hangingPunct="1">
              <a:lnSpc>
                <a:spcPct val="65000"/>
              </a:lnSpc>
              <a:spcBef>
                <a:spcPct val="50000"/>
              </a:spcBef>
              <a:buFontTx/>
              <a:buAutoNum type="arabicPeriod"/>
            </a:pPr>
            <a:r>
              <a:rPr lang="en-NZ" altLang="en-US" sz="1600" dirty="0"/>
              <a:t>Confirm location</a:t>
            </a:r>
          </a:p>
          <a:p>
            <a:pPr eaLnBrk="1" hangingPunct="1">
              <a:lnSpc>
                <a:spcPct val="65000"/>
              </a:lnSpc>
              <a:spcBef>
                <a:spcPct val="50000"/>
              </a:spcBef>
              <a:buFontTx/>
              <a:buAutoNum type="arabicPeriod"/>
            </a:pPr>
            <a:r>
              <a:rPr lang="en-NZ" altLang="en-US" sz="1600" dirty="0"/>
              <a:t>Describe the problem</a:t>
            </a:r>
          </a:p>
          <a:p>
            <a:pPr eaLnBrk="1" hangingPunct="1">
              <a:lnSpc>
                <a:spcPct val="65000"/>
              </a:lnSpc>
              <a:spcBef>
                <a:spcPct val="50000"/>
              </a:spcBef>
              <a:buFontTx/>
              <a:buAutoNum type="arabicPeriod"/>
            </a:pPr>
            <a:r>
              <a:rPr lang="en-NZ" altLang="en-US" sz="1600" dirty="0"/>
              <a:t>Enter your details </a:t>
            </a:r>
            <a:endParaRPr lang="en-NZ" altLang="en-US" sz="1600" dirty="0" smtClean="0"/>
          </a:p>
          <a:p>
            <a:pPr eaLnBrk="1" hangingPunct="1">
              <a:lnSpc>
                <a:spcPct val="65000"/>
              </a:lnSpc>
              <a:spcBef>
                <a:spcPct val="50000"/>
              </a:spcBef>
              <a:buFontTx/>
              <a:buAutoNum type="arabicPeriod"/>
            </a:pPr>
            <a:r>
              <a:rPr lang="en-NZ" altLang="en-US" sz="1600" dirty="0" smtClean="0"/>
              <a:t>SUBMIT YOUR REPORT</a:t>
            </a:r>
            <a:endParaRPr lang="en-NZ" altLang="en-US" sz="1600" dirty="0"/>
          </a:p>
          <a:p>
            <a:pPr eaLnBrk="1" hangingPunct="1">
              <a:lnSpc>
                <a:spcPct val="75000"/>
              </a:lnSpc>
              <a:spcBef>
                <a:spcPct val="50000"/>
              </a:spcBef>
              <a:buFontTx/>
              <a:buNone/>
            </a:pPr>
            <a:r>
              <a:rPr lang="en-NZ" altLang="en-US" sz="1600" dirty="0"/>
              <a:t>	</a:t>
            </a:r>
            <a:r>
              <a:rPr lang="en-NZ" altLang="en-US" sz="1600" dirty="0" smtClean="0"/>
              <a:t>You </a:t>
            </a:r>
            <a:r>
              <a:rPr lang="en-NZ" altLang="en-US" sz="1600" dirty="0"/>
              <a:t>will receive an email acknowledging receipt of your </a:t>
            </a:r>
            <a:r>
              <a:rPr lang="en-NZ" altLang="en-US" sz="1600" b="1" dirty="0" smtClean="0">
                <a:solidFill>
                  <a:srgbClr val="0000FF"/>
                </a:solidFill>
              </a:rPr>
              <a:t>FIXiT</a:t>
            </a:r>
            <a:r>
              <a:rPr lang="en-NZ" altLang="en-US" sz="1600" dirty="0" smtClean="0"/>
              <a:t>, and the reference number.</a:t>
            </a:r>
            <a:endParaRPr lang="en-GB" altLang="en-US" sz="16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67768" y="2780928"/>
            <a:ext cx="2387974" cy="504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NZ" altLang="en-US" sz="2000" b="1" dirty="0">
                <a:solidFill>
                  <a:srgbClr val="0000FF"/>
                </a:solidFill>
              </a:rPr>
              <a:t>How FIXiT </a:t>
            </a:r>
            <a:r>
              <a:rPr lang="en-NZ" altLang="en-US" sz="2000" b="1" dirty="0" smtClean="0">
                <a:solidFill>
                  <a:srgbClr val="0000FF"/>
                </a:solidFill>
              </a:rPr>
              <a:t>works:</a:t>
            </a:r>
            <a:endParaRPr lang="en-GB" altLang="en-US" sz="2000" b="1" dirty="0">
              <a:solidFill>
                <a:srgbClr val="0000FF"/>
              </a:solidFill>
            </a:endParaRPr>
          </a:p>
        </p:txBody>
      </p:sp>
      <p:pic>
        <p:nvPicPr>
          <p:cNvPr id="5" name="Picture 5" descr="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82" y="1124744"/>
            <a:ext cx="146368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483768" y="1124744"/>
            <a:ext cx="5320715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3081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830388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352675" indent="-3429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809875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3267075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724275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4181475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NZ" altLang="en-US" sz="1600" b="1" dirty="0">
                <a:solidFill>
                  <a:srgbClr val="0000FF"/>
                </a:solidFill>
              </a:rPr>
              <a:t>FIXiT</a:t>
            </a:r>
            <a:r>
              <a:rPr lang="en-NZ" altLang="en-US" sz="1600" dirty="0"/>
              <a:t> is a free Smartphone app which gives Wellington residents and businesses another means of reporting problems they see, that need ‘fixing’.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NZ" altLang="en-US" sz="1600" dirty="0"/>
              <a:t>E.G. Water leaks, missing manhole cover, graffiti, damaged street signs or street furniture, faulty street light, broken glass in a public place </a:t>
            </a:r>
            <a:r>
              <a:rPr lang="en-NZ" altLang="en-US" sz="1600" dirty="0" err="1"/>
              <a:t>etc</a:t>
            </a:r>
            <a:endParaRPr lang="en-GB" altLang="en-US" sz="1600" dirty="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582977" y="656324"/>
            <a:ext cx="2157555" cy="391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NZ" altLang="en-US" sz="2400" b="1" dirty="0" smtClean="0">
                <a:solidFill>
                  <a:srgbClr val="0000FF"/>
                </a:solidFill>
              </a:rPr>
              <a:t>FIXiT</a:t>
            </a:r>
            <a:r>
              <a:rPr lang="en-NZ" altLang="en-US" sz="2400" b="1" dirty="0" smtClean="0">
                <a:solidFill>
                  <a:schemeClr val="tx2"/>
                </a:solidFill>
              </a:rPr>
              <a:t> </a:t>
            </a:r>
            <a:r>
              <a:rPr lang="en-NZ" altLang="en-US" sz="2400" b="1" dirty="0" smtClean="0">
                <a:solidFill>
                  <a:srgbClr val="0000FF"/>
                </a:solidFill>
              </a:rPr>
              <a:t>App:</a:t>
            </a:r>
            <a:endParaRPr lang="en-GB" altLang="en-US" sz="2400" b="1" dirty="0">
              <a:solidFill>
                <a:srgbClr val="0000FF"/>
              </a:solidFill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2498014" y="5688250"/>
            <a:ext cx="2487446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NZ" altLang="en-US" sz="1200" b="1" dirty="0" smtClean="0"/>
              <a:t>Phone</a:t>
            </a:r>
            <a:r>
              <a:rPr lang="en-NZ" altLang="en-US" sz="1200" b="1" dirty="0"/>
              <a:t>: 	(04) 499 4444 (24/7)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NZ" altLang="en-US" sz="1200" b="1" dirty="0"/>
              <a:t>Email</a:t>
            </a:r>
            <a:r>
              <a:rPr lang="en-NZ" altLang="en-US" sz="1200" b="1" dirty="0" smtClean="0"/>
              <a:t>:	</a:t>
            </a:r>
            <a:r>
              <a:rPr lang="en-NZ" altLang="en-US" sz="1200" b="1" dirty="0" smtClean="0">
                <a:hlinkClick r:id="rId4"/>
              </a:rPr>
              <a:t>info@wcc.govt.nz</a:t>
            </a:r>
            <a:r>
              <a:rPr lang="en-NZ" altLang="en-US" sz="1400" dirty="0"/>
              <a:t>	</a:t>
            </a:r>
            <a:endParaRPr lang="en-GB" altLang="en-US" sz="14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488517" y="5688250"/>
            <a:ext cx="2487446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NZ" altLang="en-US" sz="1200" b="1" dirty="0" smtClean="0"/>
              <a:t>Text</a:t>
            </a:r>
            <a:r>
              <a:rPr lang="en-NZ" altLang="en-US" sz="1200" b="1" dirty="0"/>
              <a:t>: 	</a:t>
            </a:r>
            <a:r>
              <a:rPr lang="en-NZ" altLang="en-US" sz="1200" b="1" dirty="0" smtClean="0"/>
              <a:t>3400 </a:t>
            </a:r>
            <a:endParaRPr lang="en-NZ" altLang="en-US" sz="1200" b="1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NZ" altLang="en-US" sz="1200" b="1" dirty="0"/>
              <a:t>Online:	Fix It Requests</a:t>
            </a:r>
            <a:r>
              <a:rPr lang="en-NZ" altLang="en-US" sz="1400" dirty="0"/>
              <a:t>	</a:t>
            </a:r>
            <a:endParaRPr lang="en-GB" alt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572401" y="5268446"/>
            <a:ext cx="3159839" cy="248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NZ" altLang="en-US" b="1" dirty="0"/>
              <a:t>Other reporting processes: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24836"/>
            <a:ext cx="2324233" cy="349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215" y="2707864"/>
            <a:ext cx="2339185" cy="3508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216" y="2707863"/>
            <a:ext cx="2323052" cy="348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48" y="2703991"/>
            <a:ext cx="2294776" cy="3442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518" y="2707863"/>
            <a:ext cx="2308100" cy="34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84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79" y="1124744"/>
            <a:ext cx="2088233" cy="446276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Graffiti </a:t>
            </a:r>
          </a:p>
          <a:p>
            <a:pPr algn="ctr"/>
            <a:endParaRPr lang="en-NZ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Coordinates tasks for WCC Contractor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Provides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Supports existing and new volunteer graffiti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Provide advice on removal/prevention/CPTED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/>
              <a:t>Coordinates Council response to graffiti concerns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124744"/>
            <a:ext cx="2088233" cy="446276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WCC Advisor</a:t>
            </a:r>
          </a:p>
          <a:p>
            <a:pPr algn="ctr"/>
            <a:endParaRPr lang="en-NZ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Provide information for social, Youth and Council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Represent Council at various community group meetings: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Youth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Ethnic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Migrant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Pacific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Residents’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NZ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NZ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NZ" sz="1400" dirty="0"/>
          </a:p>
          <a:p>
            <a:pPr lvl="1"/>
            <a:endParaRPr lang="en-NZ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NZ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084168" y="1124744"/>
            <a:ext cx="2088233" cy="446276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Litter/Growth </a:t>
            </a:r>
          </a:p>
          <a:p>
            <a:pPr algn="ctr"/>
            <a:endParaRPr lang="en-NZ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Cut roadside &amp; access way  vegetation (annually &amp; biannually)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Hard surface weed spraying (quarterly)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Residents cut growth pickup off the road reserve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Emptying bins, loose litter pickup, street sweeping, sump cleaning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Supply gloves, rubbish bags and collect full bags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  <a:p>
            <a:endParaRPr lang="en-NZ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28992" y="89296"/>
            <a:ext cx="6552728" cy="10360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Wellington City Council Services</a:t>
            </a:r>
            <a:endParaRPr lang="en-NZ" sz="2800" dirty="0"/>
          </a:p>
        </p:txBody>
      </p:sp>
    </p:spTree>
    <p:extLst>
      <p:ext uri="{BB962C8B-B14F-4D97-AF65-F5344CB8AC3E}">
        <p14:creationId xmlns:p14="http://schemas.microsoft.com/office/powerpoint/2010/main" val="846985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79" y="1700808"/>
            <a:ext cx="2088233" cy="3354765"/>
          </a:xfrm>
          <a:prstGeom prst="rect">
            <a:avLst/>
          </a:prstGeom>
          <a:solidFill>
            <a:srgbClr val="52FC2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Parks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Maintains and upgrades reserve walkways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Provides Parks and Gardens land owner approval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Assists environmental &amp; restoration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Support from Park Rangers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Biodiversity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977607" y="836712"/>
            <a:ext cx="2088233" cy="3139321"/>
          </a:xfrm>
          <a:prstGeom prst="rect">
            <a:avLst/>
          </a:prstGeom>
          <a:solidFill>
            <a:schemeClr val="bg2">
              <a:lumMod val="50000"/>
              <a:alpha val="47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City Arts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Provide advice on Mural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Provide details for suitable artists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Assist with funding advice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Assist to identify property owners to gain permission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Assist with community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940151" y="3959765"/>
            <a:ext cx="2088232" cy="227754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Urban Gardens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Connects existing edible garden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Supports the development of these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Assist to scope available green space for gardens</a:t>
            </a:r>
            <a:endParaRPr lang="en-NZ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940151" y="836712"/>
            <a:ext cx="2088233" cy="2923877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Council Housing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Build awareness of the project within City Housing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Display notices in City Housing complexes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Encourage tenants to engage in community related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977606" y="4175209"/>
            <a:ext cx="2088233" cy="2062103"/>
          </a:xfrm>
          <a:prstGeom prst="rect">
            <a:avLst/>
          </a:prstGeom>
          <a:solidFill>
            <a:srgbClr val="7030A0">
              <a:alpha val="69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Z" sz="1600" b="1" dirty="0" smtClean="0"/>
              <a:t>External 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Provide marketing advice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Produce press releases if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 smtClean="0"/>
              <a:t>Promote the project across Council digital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28992" y="89296"/>
            <a:ext cx="6552728" cy="10360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Wellington City Council Services</a:t>
            </a:r>
            <a:endParaRPr lang="en-NZ" sz="2800" dirty="0"/>
          </a:p>
        </p:txBody>
      </p:sp>
    </p:spTree>
    <p:extLst>
      <p:ext uri="{BB962C8B-B14F-4D97-AF65-F5344CB8AC3E}">
        <p14:creationId xmlns:p14="http://schemas.microsoft.com/office/powerpoint/2010/main" val="1519633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1412776"/>
            <a:ext cx="552636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400" b="1" dirty="0" smtClean="0"/>
              <a:t>What now?</a:t>
            </a:r>
          </a:p>
          <a:p>
            <a:r>
              <a:rPr lang="en-NZ" dirty="0" smtClean="0"/>
              <a:t>Coordination of this process is necessary and we are seeking:</a:t>
            </a:r>
          </a:p>
          <a:p>
            <a:endParaRPr lang="en-NZ" dirty="0" smtClean="0"/>
          </a:p>
          <a:p>
            <a:r>
              <a:rPr lang="en-NZ" b="1" dirty="0" smtClean="0"/>
              <a:t>Keep </a:t>
            </a:r>
            <a:r>
              <a:rPr lang="en-NZ" b="1" dirty="0"/>
              <a:t>Newtown Clean </a:t>
            </a:r>
            <a:r>
              <a:rPr lang="en-NZ" b="1" dirty="0" smtClean="0"/>
              <a:t>Coordinator(s) – Community Volunteer(s)</a:t>
            </a:r>
            <a:endParaRPr lang="en-N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 smtClean="0"/>
              <a:t>Advise/Coordinate/Recruit Volunteers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 smtClean="0"/>
              <a:t>Encourage reporting concerns to WCC – FIXiT, text, phone, email, online</a:t>
            </a:r>
            <a:endParaRPr lang="en-N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 smtClean="0"/>
              <a:t>Arrange </a:t>
            </a:r>
            <a:r>
              <a:rPr lang="en-NZ" dirty="0"/>
              <a:t>BBQ </a:t>
            </a:r>
            <a:r>
              <a:rPr lang="en-NZ" dirty="0" smtClean="0"/>
              <a:t>on the day</a:t>
            </a:r>
            <a:endParaRPr lang="en-N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 smtClean="0"/>
              <a:t>Update </a:t>
            </a:r>
            <a:r>
              <a:rPr lang="en-NZ" dirty="0"/>
              <a:t>Volunteers on progress and dates for next clean-up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 smtClean="0"/>
              <a:t>Advise WCC Graffiti team </a:t>
            </a:r>
            <a:r>
              <a:rPr lang="en-NZ" dirty="0"/>
              <a:t>of </a:t>
            </a:r>
            <a:r>
              <a:rPr lang="en-NZ" dirty="0" smtClean="0"/>
              <a:t>areas that require attention at the next clean-up</a:t>
            </a:r>
            <a:endParaRPr lang="en-NZ" b="1" dirty="0"/>
          </a:p>
        </p:txBody>
      </p:sp>
    </p:spTree>
    <p:extLst>
      <p:ext uri="{BB962C8B-B14F-4D97-AF65-F5344CB8AC3E}">
        <p14:creationId xmlns:p14="http://schemas.microsoft.com/office/powerpoint/2010/main" val="2791003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6247</TotalTime>
  <Words>673</Words>
  <Application>Microsoft Macintosh PowerPoint</Application>
  <PresentationFormat>On-screen Show (4:3)</PresentationFormat>
  <Paragraphs>145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Pushpin</vt:lpstr>
      <vt:lpstr>Keep Newtown clean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Wellington City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sulliv2h</dc:creator>
  <cp:lastModifiedBy>Neville and Rhona Carson</cp:lastModifiedBy>
  <cp:revision>49</cp:revision>
  <cp:lastPrinted>2015-03-26T21:58:45Z</cp:lastPrinted>
  <dcterms:created xsi:type="dcterms:W3CDTF">2015-03-26T21:29:56Z</dcterms:created>
  <dcterms:modified xsi:type="dcterms:W3CDTF">2015-05-20T21:48:30Z</dcterms:modified>
</cp:coreProperties>
</file>